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21" autoAdjust="0"/>
    <p:restoredTop sz="94660"/>
  </p:normalViewPr>
  <p:slideViewPr>
    <p:cSldViewPr>
      <p:cViewPr varScale="1">
        <p:scale>
          <a:sx n="69" d="100"/>
          <a:sy n="69" d="100"/>
        </p:scale>
        <p:origin x="1428"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5B106E36-FD25-4E2D-B0AA-010F637433A0}" type="datetimeFigureOut">
              <a:rPr lang="ru-RU" smtClean="0"/>
              <a:pPr/>
              <a:t>15.03.2020</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15.03.2020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15.03.2020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15.03.2020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15.03.2020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15.03.2020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15.03.2020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15.03.2020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15.03.2020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725C68B6-61C2-468F-89AB-4B9F7531AA68}"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15.03.2020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15.03.2020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B106E36-FD25-4E2D-B0AA-010F637433A0}" type="datetimeFigureOut">
              <a:rPr lang="ru-RU" smtClean="0"/>
              <a:pPr/>
              <a:t>15.03.2020</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25C68B6-61C2-468F-89AB-4B9F7531AA68}"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dirty="0" smtClean="0">
                <a:latin typeface="Times New Roman" pitchFamily="18" charset="0"/>
                <a:cs typeface="Times New Roman" pitchFamily="18" charset="0"/>
              </a:rPr>
              <a:t>Табиғи ресурстарды             экономикалық бағалау </a:t>
            </a:r>
            <a:endParaRPr lang="ru-RU" dirty="0">
              <a:latin typeface="Times New Roman" pitchFamily="18" charset="0"/>
              <a:cs typeface="Times New Roman" pitchFamily="18" charset="0"/>
            </a:endParaRPr>
          </a:p>
        </p:txBody>
      </p:sp>
      <p:pic>
        <p:nvPicPr>
          <p:cNvPr id="4" name="Содержимое 3" descr="1.jpg"/>
          <p:cNvPicPr>
            <a:picLocks noGrp="1" noChangeAspect="1"/>
          </p:cNvPicPr>
          <p:nvPr>
            <p:ph idx="1"/>
          </p:nvPr>
        </p:nvPicPr>
        <p:blipFill>
          <a:blip r:embed="rId2"/>
          <a:stretch>
            <a:fillRect/>
          </a:stretch>
        </p:blipFill>
        <p:spPr>
          <a:xfrm>
            <a:off x="1642895" y="1935163"/>
            <a:ext cx="5858210" cy="4389437"/>
          </a:xfr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sz="4900" dirty="0" smtClean="0">
                <a:latin typeface="Times New Roman" pitchFamily="18" charset="0"/>
                <a:cs typeface="Times New Roman" pitchFamily="18" charset="0"/>
              </a:rPr>
              <a:t>Жер</a:t>
            </a:r>
            <a:r>
              <a:rPr lang="kk-KZ" dirty="0" smtClean="0">
                <a:latin typeface="Times New Roman" pitchFamily="18" charset="0"/>
                <a:cs typeface="Times New Roman" pitchFamily="18" charset="0"/>
              </a:rPr>
              <a:t> ресурстарын экономикалық бағалау</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p:txBody>
          <a:bodyPr/>
          <a:lstStyle/>
          <a:p>
            <a:r>
              <a:rPr lang="kk-KZ" dirty="0" smtClean="0">
                <a:latin typeface="Times New Roman" pitchFamily="18" charset="0"/>
                <a:cs typeface="Times New Roman" pitchFamily="18" charset="0"/>
              </a:rPr>
              <a:t>Басқа табиғи ресурстар мемлекет иелігінде болғанымен, оларды пайдалану құқығын алуға болады. Бұған орман алқабын жалға алу, пайдалы қазбалар кенішін пайдалану құқығы, балық аулау құқығы жатады. Аталған құқықтарды табиғи ресурстардың иесі – мемлекеттің құзыретті органдары коммерциялық әрекеттегі субъектілерге сатады немесе береді. Кейде бұл сатылым конкурстар, аукцион ретінде өткізілуі мүмкін. </a:t>
            </a:r>
            <a:endParaRPr lang="ru-RU"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sz="4400" dirty="0" smtClean="0">
                <a:latin typeface="Times New Roman" pitchFamily="18" charset="0"/>
                <a:cs typeface="Times New Roman" pitchFamily="18" charset="0"/>
              </a:rPr>
              <a:t>Жерді бағалау сфералары</a:t>
            </a:r>
            <a:r>
              <a:rPr lang="en-US" sz="4400" dirty="0" smtClean="0">
                <a:latin typeface="Times New Roman" pitchFamily="18" charset="0"/>
                <a:cs typeface="Times New Roman" pitchFamily="18" charset="0"/>
              </a:rPr>
              <a:t>:</a:t>
            </a:r>
            <a:endParaRPr lang="ru-RU" sz="4400" dirty="0">
              <a:latin typeface="Times New Roman" pitchFamily="18" charset="0"/>
              <a:cs typeface="Times New Roman" pitchFamily="18" charset="0"/>
            </a:endParaRPr>
          </a:p>
        </p:txBody>
      </p:sp>
      <p:sp>
        <p:nvSpPr>
          <p:cNvPr id="3" name="Текст 2"/>
          <p:cNvSpPr>
            <a:spLocks noGrp="1"/>
          </p:cNvSpPr>
          <p:nvPr>
            <p:ph type="body" idx="1"/>
          </p:nvPr>
        </p:nvSpPr>
        <p:spPr/>
        <p:txBody>
          <a:bodyPr/>
          <a:lstStyle/>
          <a:p>
            <a:r>
              <a:rPr lang="ru-RU" dirty="0" smtClean="0">
                <a:latin typeface="Times New Roman" pitchFamily="18" charset="0"/>
                <a:cs typeface="Times New Roman" pitchFamily="18" charset="0"/>
              </a:rPr>
              <a:t>К</a:t>
            </a:r>
            <a:r>
              <a:rPr lang="kk-KZ" dirty="0" smtClean="0">
                <a:latin typeface="Times New Roman" pitchFamily="18" charset="0"/>
                <a:cs typeface="Times New Roman" pitchFamily="18" charset="0"/>
              </a:rPr>
              <a:t>адастрлік құнды бағалау</a:t>
            </a:r>
            <a:endParaRPr lang="ru-RU" dirty="0">
              <a:latin typeface="Times New Roman" pitchFamily="18" charset="0"/>
              <a:cs typeface="Times New Roman" pitchFamily="18" charset="0"/>
            </a:endParaRPr>
          </a:p>
        </p:txBody>
      </p:sp>
      <p:sp>
        <p:nvSpPr>
          <p:cNvPr id="4" name="Текст 3"/>
          <p:cNvSpPr>
            <a:spLocks noGrp="1"/>
          </p:cNvSpPr>
          <p:nvPr>
            <p:ph type="body" sz="half" idx="3"/>
          </p:nvPr>
        </p:nvSpPr>
        <p:spPr/>
        <p:txBody>
          <a:bodyPr/>
          <a:lstStyle/>
          <a:p>
            <a:r>
              <a:rPr lang="kk-KZ" dirty="0" smtClean="0">
                <a:latin typeface="Times New Roman" pitchFamily="18" charset="0"/>
                <a:cs typeface="Times New Roman" pitchFamily="18" charset="0"/>
              </a:rPr>
              <a:t>Нарықтық құнды бағалау</a:t>
            </a:r>
            <a:endParaRPr lang="ru-RU" dirty="0">
              <a:latin typeface="Times New Roman" pitchFamily="18" charset="0"/>
              <a:cs typeface="Times New Roman" pitchFamily="18" charset="0"/>
            </a:endParaRPr>
          </a:p>
        </p:txBody>
      </p:sp>
      <p:sp>
        <p:nvSpPr>
          <p:cNvPr id="5" name="Содержимое 4"/>
          <p:cNvSpPr>
            <a:spLocks noGrp="1"/>
          </p:cNvSpPr>
          <p:nvPr>
            <p:ph sz="quarter" idx="2"/>
          </p:nvPr>
        </p:nvSpPr>
        <p:spPr/>
        <p:txBody>
          <a:bodyPr>
            <a:noAutofit/>
          </a:bodyPr>
          <a:lstStyle/>
          <a:p>
            <a:r>
              <a:rPr lang="kk-KZ" sz="1600" dirty="0" smtClean="0">
                <a:latin typeface="Times New Roman" pitchFamily="18" charset="0"/>
                <a:cs typeface="Times New Roman" pitchFamily="18" charset="0"/>
              </a:rPr>
              <a:t>Жердің кадастрлік құны – бұл нормативтік көрсеткіш. Ол сапасы жағынан әртүрлі құндылықтағы жердің салыстырмалы бағасын беруге көмектеседі, алайда ол жердің нақты нарықтық бағысын көрсетпейді. Кадастрлік құн салық салу мақсатында белгіленеді және бекітілген тәсілдермен анықталатын есептік көрсеткіш болып келеді. Кадастрлік құн нарық қатысушыларының әрекеттері нәтижесінде өзі қалыптаспайды, оны есептік модельдер немесе белгіленген ережелер бойынша бекітеді. </a:t>
            </a:r>
            <a:endParaRPr lang="ru-RU" sz="1600" dirty="0">
              <a:latin typeface="Times New Roman" pitchFamily="18" charset="0"/>
              <a:cs typeface="Times New Roman" pitchFamily="18" charset="0"/>
            </a:endParaRPr>
          </a:p>
        </p:txBody>
      </p:sp>
      <p:sp>
        <p:nvSpPr>
          <p:cNvPr id="6" name="Содержимое 5"/>
          <p:cNvSpPr>
            <a:spLocks noGrp="1"/>
          </p:cNvSpPr>
          <p:nvPr>
            <p:ph sz="quarter" idx="4"/>
          </p:nvPr>
        </p:nvSpPr>
        <p:spPr>
          <a:xfrm>
            <a:off x="4572000" y="2500306"/>
            <a:ext cx="4041775" cy="3845720"/>
          </a:xfrm>
        </p:spPr>
        <p:txBody>
          <a:bodyPr>
            <a:noAutofit/>
          </a:bodyPr>
          <a:lstStyle/>
          <a:p>
            <a:r>
              <a:rPr lang="kk-KZ" sz="1600" dirty="0" smtClean="0">
                <a:latin typeface="Times New Roman" pitchFamily="18" charset="0"/>
                <a:cs typeface="Times New Roman" pitchFamily="18" charset="0"/>
              </a:rPr>
              <a:t>Ал жердің нарықтық құнын және оны пайдалануға байланысты құқықтарды анықтау – бағалаудағы жаңа ғылыми және тәжірибелік бағыт.ол халықаралық бағалау стандарттарына сай жүргізілуге тиіс. Жердің нарықтық құнын анықтау мақсаты – жер учаскісін сату немесе оны пайдалану құқығын алу. Алайда жерді бағалау жер салығын салу, жерді жалдау төлемін төлеу, жерді қайтарып алғанда төлемақы төлеу жағдайларында да жүргізілуі мүмкін. </a:t>
            </a:r>
            <a:endParaRPr lang="ru-RU" sz="1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dirty="0" smtClean="0">
                <a:latin typeface="Times New Roman" pitchFamily="18" charset="0"/>
                <a:cs typeface="Times New Roman" pitchFamily="18" charset="0"/>
              </a:rPr>
              <a:t>Жердің тауар ретіндегі ерекшелігі</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p:txBody>
          <a:bodyPr/>
          <a:lstStyle/>
          <a:p>
            <a:r>
              <a:rPr lang="kk-KZ" dirty="0" smtClean="0">
                <a:latin typeface="Times New Roman" pitchFamily="18" charset="0"/>
                <a:cs typeface="Times New Roman" pitchFamily="18" charset="0"/>
              </a:rPr>
              <a:t>Жер телімдері және оларға құқық беретін құжаттар тауар деп қаралуы мүмкін. Тауар ретінде жердің табиғатына байланысты көптеген ерекшеліктері болады. Олар: жердің шектеулілігі және қалпына келмейтіндігі, ұзақ ғасырлар бойы пайдаланылатыны, басқа жерге ауыстырылмайтыны, яғни жылжымайтыны. Осы ерекшеліктер кез келген жер телімінің құнын анықтайтын негізгі факторлар болып табылады.</a:t>
            </a:r>
            <a:endParaRPr lang="ru-RU"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latin typeface="Times New Roman" pitchFamily="18" charset="0"/>
                <a:cs typeface="Times New Roman" pitchFamily="18" charset="0"/>
              </a:rPr>
              <a:t>Жердің құнын анықтаудың негізгі принциптері:</a:t>
            </a:r>
            <a:endParaRPr lang="ru-RU" dirty="0">
              <a:latin typeface="Times New Roman" pitchFamily="18" charset="0"/>
              <a:cs typeface="Times New Roman" pitchFamily="18" charset="0"/>
            </a:endParaRPr>
          </a:p>
        </p:txBody>
      </p:sp>
      <p:sp>
        <p:nvSpPr>
          <p:cNvPr id="3" name="Текст 2"/>
          <p:cNvSpPr>
            <a:spLocks noGrp="1"/>
          </p:cNvSpPr>
          <p:nvPr>
            <p:ph type="body" idx="2"/>
          </p:nvPr>
        </p:nvSpPr>
        <p:spPr/>
        <p:txBody>
          <a:bodyPr>
            <a:normAutofit/>
          </a:bodyPr>
          <a:lstStyle/>
          <a:p>
            <a:pPr>
              <a:buFont typeface="Arial" pitchFamily="34" charset="0"/>
              <a:buChar char="•"/>
            </a:pPr>
            <a:r>
              <a:rPr lang="kk-KZ" sz="2000" dirty="0" smtClean="0">
                <a:latin typeface="Times New Roman" pitchFamily="18" charset="0"/>
                <a:cs typeface="Times New Roman" pitchFamily="18" charset="0"/>
              </a:rPr>
              <a:t>пайдалық принципі;</a:t>
            </a:r>
          </a:p>
          <a:p>
            <a:pPr>
              <a:buFont typeface="Arial" pitchFamily="34" charset="0"/>
              <a:buChar char="•"/>
            </a:pPr>
            <a:r>
              <a:rPr lang="kk-KZ" sz="2000" dirty="0" smtClean="0">
                <a:latin typeface="Times New Roman" pitchFamily="18" charset="0"/>
                <a:cs typeface="Times New Roman" pitchFamily="18" charset="0"/>
              </a:rPr>
              <a:t>күту принципі;</a:t>
            </a:r>
          </a:p>
          <a:p>
            <a:pPr>
              <a:buFont typeface="Arial" pitchFamily="34" charset="0"/>
              <a:buChar char="•"/>
            </a:pPr>
            <a:r>
              <a:rPr lang="kk-KZ" sz="2000" dirty="0" smtClean="0">
                <a:latin typeface="Times New Roman" pitchFamily="18" charset="0"/>
                <a:cs typeface="Times New Roman" pitchFamily="18" charset="0"/>
              </a:rPr>
              <a:t>ұсыныстар мен сұраныс принципі;</a:t>
            </a:r>
          </a:p>
          <a:p>
            <a:pPr>
              <a:buFont typeface="Arial" pitchFamily="34" charset="0"/>
              <a:buChar char="•"/>
            </a:pPr>
            <a:r>
              <a:rPr lang="kk-KZ" sz="2000" dirty="0" smtClean="0">
                <a:latin typeface="Times New Roman" pitchFamily="18" charset="0"/>
                <a:cs typeface="Times New Roman" pitchFamily="18" charset="0"/>
              </a:rPr>
              <a:t>алмастыру принципі;</a:t>
            </a:r>
          </a:p>
          <a:p>
            <a:pPr>
              <a:buFont typeface="Arial" pitchFamily="34" charset="0"/>
              <a:buChar char="•"/>
            </a:pPr>
            <a:r>
              <a:rPr lang="kk-KZ" sz="2000" dirty="0" smtClean="0">
                <a:latin typeface="Times New Roman" pitchFamily="18" charset="0"/>
                <a:cs typeface="Times New Roman" pitchFamily="18" charset="0"/>
              </a:rPr>
              <a:t>қалдық өнімділік принципі;</a:t>
            </a:r>
          </a:p>
          <a:p>
            <a:pPr>
              <a:buFont typeface="Arial" pitchFamily="34" charset="0"/>
              <a:buChar char="•"/>
            </a:pPr>
            <a:r>
              <a:rPr lang="kk-KZ" sz="2000" dirty="0" smtClean="0">
                <a:latin typeface="Times New Roman" pitchFamily="18" charset="0"/>
                <a:cs typeface="Times New Roman" pitchFamily="18" charset="0"/>
              </a:rPr>
              <a:t>тәуелділік және орналасу принципі;</a:t>
            </a:r>
          </a:p>
          <a:p>
            <a:pPr>
              <a:buFont typeface="Arial" pitchFamily="34" charset="0"/>
              <a:buChar char="•"/>
            </a:pPr>
            <a:r>
              <a:rPr lang="kk-KZ" sz="2000" dirty="0" smtClean="0">
                <a:latin typeface="Times New Roman" pitchFamily="18" charset="0"/>
                <a:cs typeface="Times New Roman" pitchFamily="18" charset="0"/>
              </a:rPr>
              <a:t>неғұрлым тиімді пайдалану принципі.</a:t>
            </a:r>
            <a:endParaRPr lang="ru-RU" sz="2000" dirty="0">
              <a:latin typeface="Times New Roman" pitchFamily="18" charset="0"/>
              <a:cs typeface="Times New Roman" pitchFamily="18" charset="0"/>
            </a:endParaRPr>
          </a:p>
        </p:txBody>
      </p:sp>
      <p:pic>
        <p:nvPicPr>
          <p:cNvPr id="5" name="Содержимое 4" descr="iJOH65PUX.jpg"/>
          <p:cNvPicPr>
            <a:picLocks noGrp="1" noChangeAspect="1"/>
          </p:cNvPicPr>
          <p:nvPr>
            <p:ph sz="half" idx="1"/>
          </p:nvPr>
        </p:nvPicPr>
        <p:blipFill>
          <a:blip r:embed="rId2"/>
          <a:stretch>
            <a:fillRect/>
          </a:stretch>
        </p:blipFill>
        <p:spPr>
          <a:xfrm>
            <a:off x="3575050" y="714356"/>
            <a:ext cx="5111750" cy="4755956"/>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sz="4400" dirty="0" smtClean="0">
                <a:latin typeface="Times New Roman" pitchFamily="18" charset="0"/>
                <a:cs typeface="Times New Roman" pitchFamily="18" charset="0"/>
              </a:rPr>
              <a:t>Пайдалық принципі. </a:t>
            </a:r>
            <a:endParaRPr lang="ru-RU" sz="4400" dirty="0">
              <a:latin typeface="Times New Roman" pitchFamily="18" charset="0"/>
              <a:cs typeface="Times New Roman" pitchFamily="18" charset="0"/>
            </a:endParaRPr>
          </a:p>
        </p:txBody>
      </p:sp>
      <p:sp>
        <p:nvSpPr>
          <p:cNvPr id="3" name="Содержимое 2"/>
          <p:cNvSpPr>
            <a:spLocks noGrp="1"/>
          </p:cNvSpPr>
          <p:nvPr>
            <p:ph idx="1"/>
          </p:nvPr>
        </p:nvSpPr>
        <p:spPr/>
        <p:txBody>
          <a:bodyPr/>
          <a:lstStyle/>
          <a:p>
            <a:r>
              <a:rPr lang="kk-KZ" dirty="0" smtClean="0">
                <a:latin typeface="Times New Roman" pitchFamily="18" charset="0"/>
                <a:cs typeface="Times New Roman" pitchFamily="18" charset="0"/>
              </a:rPr>
              <a:t>Жердің құны оның құнарлылығы мен нақтықолданушылардың сұраныстарын қанағаттандыру қабілетіне байланысты. Жерге тұрғын үй және өнеркісіптік ғимараттар, кеңселер орналастырады, ауылшаруашылық өнімдерден пайда әкеледі; демалыс орындары бола алады. ХБС сәйкес жердің құны оның пайдалылығын заңды, физикалық, функционалды, экономикалық және экологиялық факторлар арқылы анықталады.</a:t>
            </a:r>
            <a:endParaRPr lang="ru-RU"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sz="4400" dirty="0" smtClean="0">
                <a:latin typeface="Times New Roman" pitchFamily="18" charset="0"/>
                <a:cs typeface="Times New Roman" pitchFamily="18" charset="0"/>
              </a:rPr>
              <a:t>Ұсыныс және сұраныс. </a:t>
            </a:r>
            <a:endParaRPr lang="ru-RU" sz="4400" dirty="0">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lnSpcReduction="10000"/>
          </a:bodyPr>
          <a:lstStyle/>
          <a:p>
            <a:r>
              <a:rPr lang="kk-KZ" dirty="0" smtClean="0">
                <a:latin typeface="Times New Roman" pitchFamily="18" charset="0"/>
                <a:cs typeface="Times New Roman" pitchFamily="18" charset="0"/>
              </a:rPr>
              <a:t>Кез келген тауар жағдайындағыдай жердің құнына сұраныс пен ұсыныс факторы ықпал етеді. Егер қандай да бір жерде жер телімдеріне сұраныс өсіп, ұсыныс өспесе, онда баға да жоғарылайды. Жерге қатысты сұраныс ұсынысқа қарағанда өзгергіш болып келеді. Жерге сұраныс – бұл белгілі бір бағаға жер сатып алғысы келетін субъектілер санының бағаға қатысы. Жерге ұсыныс – белгіленген бағаға жерді сатқысы келетін және сата алатын субъектілер санының бағаға қатысы. Егер берілген баға бойынша сұраныс көлемі ұсыныс көлеміне тең болмаса, онда келісім аталған бағамен жасалмайды.</a:t>
            </a:r>
            <a:endParaRPr lang="ru-RU"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sz="4400" dirty="0" smtClean="0">
                <a:latin typeface="Times New Roman" pitchFamily="18" charset="0"/>
                <a:cs typeface="Times New Roman" pitchFamily="18" charset="0"/>
              </a:rPr>
              <a:t>Алмастыру принципі. </a:t>
            </a:r>
            <a:endParaRPr lang="ru-RU" sz="4400" dirty="0">
              <a:latin typeface="Times New Roman" pitchFamily="18" charset="0"/>
              <a:cs typeface="Times New Roman" pitchFamily="18" charset="0"/>
            </a:endParaRPr>
          </a:p>
        </p:txBody>
      </p:sp>
      <p:sp>
        <p:nvSpPr>
          <p:cNvPr id="3" name="Содержимое 2"/>
          <p:cNvSpPr>
            <a:spLocks noGrp="1"/>
          </p:cNvSpPr>
          <p:nvPr>
            <p:ph idx="1"/>
          </p:nvPr>
        </p:nvSpPr>
        <p:spPr/>
        <p:txBody>
          <a:bodyPr/>
          <a:lstStyle/>
          <a:p>
            <a:r>
              <a:rPr lang="kk-KZ" dirty="0" smtClean="0">
                <a:latin typeface="Times New Roman" pitchFamily="18" charset="0"/>
                <a:cs typeface="Times New Roman" pitchFamily="18" charset="0"/>
              </a:rPr>
              <a:t>Сатып алушы қандай да бір жер телімін қымбат бағаға дәл осындай жер телімі бұдан арзанырақ бағамен тұрған жағдайда сатып алмайды. Бұл принциптің әрекеті сапасы мен ұсынысы ұқсас жер телімдерінің бағаларын салыстыра отырып, жердің нарықтық құны анықталады дегенді білдіреді. Сатудың салыстыру әдісі осы принципке негізделген. </a:t>
            </a:r>
            <a:endParaRPr lang="ru-RU"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sz="4800" dirty="0" smtClean="0">
                <a:latin typeface="Times New Roman" pitchFamily="18" charset="0"/>
                <a:cs typeface="Times New Roman" pitchFamily="18" charset="0"/>
              </a:rPr>
              <a:t>Қалдық өнімділік принципі.</a:t>
            </a:r>
            <a:endParaRPr lang="ru-RU" sz="4800" dirty="0">
              <a:latin typeface="Times New Roman" pitchFamily="18" charset="0"/>
              <a:cs typeface="Times New Roman" pitchFamily="18" charset="0"/>
            </a:endParaRPr>
          </a:p>
        </p:txBody>
      </p:sp>
      <p:sp>
        <p:nvSpPr>
          <p:cNvPr id="3" name="Содержимое 2"/>
          <p:cNvSpPr>
            <a:spLocks noGrp="1"/>
          </p:cNvSpPr>
          <p:nvPr>
            <p:ph idx="1"/>
          </p:nvPr>
        </p:nvSpPr>
        <p:spPr/>
        <p:txBody>
          <a:bodyPr/>
          <a:lstStyle/>
          <a:p>
            <a:r>
              <a:rPr lang="kk-KZ" dirty="0" smtClean="0">
                <a:latin typeface="Times New Roman" pitchFamily="18" charset="0"/>
                <a:cs typeface="Times New Roman" pitchFamily="18" charset="0"/>
              </a:rPr>
              <a:t>Бұл принцип бойынша жердің құны оған тартылған ресурстарға төленгеннен қалған кіріспен анықталады. Жерге келетін табыс пента деп аталады және ол осы жердің нарықтық бағасын қалыптастырады. </a:t>
            </a:r>
            <a:endParaRPr lang="ru-RU"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dirty="0" smtClean="0">
                <a:latin typeface="Times New Roman" pitchFamily="18" charset="0"/>
                <a:cs typeface="Times New Roman" pitchFamily="18" charset="0"/>
              </a:rPr>
              <a:t>Неғұрлым тиімді пайдалану принципі. </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fontScale="92500"/>
          </a:bodyPr>
          <a:lstStyle/>
          <a:p>
            <a:r>
              <a:rPr lang="kk-KZ" dirty="0" smtClean="0">
                <a:latin typeface="Times New Roman" pitchFamily="18" charset="0"/>
                <a:cs typeface="Times New Roman" pitchFamily="18" charset="0"/>
              </a:rPr>
              <a:t>Егер жер телімі тиімді пайдаланылуы ықтимал, физикалық мүмкін болатын, заң тұрғысынан рұқсат етілген, қаржылық қамтылған және мұның бәріне қоса бұл жер қымбат бағаланса, онда бұл жер телімінің нарықтық бағасы да жоғары болады. Басқаша айтқанда жердің барлық ықтимал пайдалану нұсқаларының ішінен оны бағалауға неғұрлым табыстысы оған қоса:1) құқықтық нормаларға, қоршаған ортаны қорғау талаптарына сәйкес, тарихи ескерткіштер мен архитектураларға, шекаралық аймақтарға зиян тигізбейтіндей;2) іске асуы физикалық тұрғыдан мүмкін болатын;3) табыс әкелетіні таңдалады.</a:t>
            </a:r>
            <a:endParaRPr lang="ru-RU"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sz="4400" dirty="0" smtClean="0">
                <a:latin typeface="Times New Roman" pitchFamily="18" charset="0"/>
                <a:cs typeface="Times New Roman" pitchFamily="18" charset="0"/>
              </a:rPr>
              <a:t>Өзгеріс принципі. </a:t>
            </a:r>
            <a:endParaRPr lang="ru-RU" sz="4400" dirty="0">
              <a:latin typeface="Times New Roman" pitchFamily="18" charset="0"/>
              <a:cs typeface="Times New Roman" pitchFamily="18" charset="0"/>
            </a:endParaRPr>
          </a:p>
        </p:txBody>
      </p:sp>
      <p:sp>
        <p:nvSpPr>
          <p:cNvPr id="3" name="Содержимое 2"/>
          <p:cNvSpPr>
            <a:spLocks noGrp="1"/>
          </p:cNvSpPr>
          <p:nvPr>
            <p:ph idx="1"/>
          </p:nvPr>
        </p:nvSpPr>
        <p:spPr/>
        <p:txBody>
          <a:bodyPr/>
          <a:lstStyle/>
          <a:p>
            <a:r>
              <a:rPr lang="kk-KZ" dirty="0" smtClean="0">
                <a:latin typeface="Times New Roman" pitchFamily="18" charset="0"/>
                <a:cs typeface="Times New Roman" pitchFamily="18" charset="0"/>
              </a:rPr>
              <a:t>Жердің бағасы уақыт өткен сайын өзгеріп отырады. Жердің нарықтық бағасына ықпал етуші факторларды келесі негізгі топтарға біріктіруге болады</a:t>
            </a:r>
            <a:r>
              <a:rPr lang="en-US" dirty="0" smtClean="0">
                <a:latin typeface="Times New Roman" pitchFamily="18" charset="0"/>
                <a:cs typeface="Times New Roman" pitchFamily="18" charset="0"/>
              </a:rPr>
              <a:t>:1)</a:t>
            </a:r>
            <a:r>
              <a:rPr lang="kk-KZ" dirty="0" smtClean="0">
                <a:latin typeface="Times New Roman" pitchFamily="18" charset="0"/>
                <a:cs typeface="Times New Roman" pitchFamily="18" charset="0"/>
              </a:rPr>
              <a:t>әлеуметтік және демографиялық ерекшеліктер;</a:t>
            </a:r>
            <a:r>
              <a:rPr lang="en-US" dirty="0" smtClean="0">
                <a:latin typeface="Times New Roman" pitchFamily="18" charset="0"/>
                <a:cs typeface="Times New Roman" pitchFamily="18" charset="0"/>
              </a:rPr>
              <a:t>2)</a:t>
            </a:r>
            <a:r>
              <a:rPr lang="kk-KZ" dirty="0" smtClean="0">
                <a:latin typeface="Times New Roman" pitchFamily="18" charset="0"/>
                <a:cs typeface="Times New Roman" pitchFamily="18" charset="0"/>
              </a:rPr>
              <a:t>жалпы экономикалық ахуал;</a:t>
            </a:r>
            <a:r>
              <a:rPr lang="en-US" dirty="0" smtClean="0">
                <a:latin typeface="Times New Roman" pitchFamily="18" charset="0"/>
                <a:cs typeface="Times New Roman" pitchFamily="18" charset="0"/>
              </a:rPr>
              <a:t>3)</a:t>
            </a:r>
            <a:r>
              <a:rPr lang="kk-KZ" dirty="0" smtClean="0">
                <a:latin typeface="Times New Roman" pitchFamily="18" charset="0"/>
                <a:cs typeface="Times New Roman" pitchFamily="18" charset="0"/>
              </a:rPr>
              <a:t>құқықтық реттеу және салық салудың қазіргі жүйесі;</a:t>
            </a:r>
            <a:r>
              <a:rPr lang="en-US" dirty="0" smtClean="0">
                <a:latin typeface="Times New Roman" pitchFamily="18" charset="0"/>
                <a:cs typeface="Times New Roman" pitchFamily="18" charset="0"/>
              </a:rPr>
              <a:t>4)</a:t>
            </a:r>
            <a:r>
              <a:rPr lang="kk-KZ" dirty="0" smtClean="0">
                <a:latin typeface="Times New Roman" pitchFamily="18" charset="0"/>
                <a:cs typeface="Times New Roman" pitchFamily="18" charset="0"/>
              </a:rPr>
              <a:t>табиғи шарттар және қоршаған орта;жер телімінің физикалық және сапалық сипаттамалары;</a:t>
            </a:r>
            <a:r>
              <a:rPr lang="en-US" dirty="0" smtClean="0">
                <a:latin typeface="Times New Roman" pitchFamily="18" charset="0"/>
                <a:cs typeface="Times New Roman" pitchFamily="18" charset="0"/>
              </a:rPr>
              <a:t>5)</a:t>
            </a:r>
            <a:r>
              <a:rPr lang="kk-KZ" dirty="0" smtClean="0">
                <a:latin typeface="Times New Roman" pitchFamily="18" charset="0"/>
                <a:cs typeface="Times New Roman" pitchFamily="18" charset="0"/>
              </a:rPr>
              <a:t>жер телімінің орналасуы;</a:t>
            </a:r>
            <a:r>
              <a:rPr lang="en-US" dirty="0" smtClean="0">
                <a:latin typeface="Times New Roman" pitchFamily="18" charset="0"/>
                <a:cs typeface="Times New Roman" pitchFamily="18" charset="0"/>
              </a:rPr>
              <a:t>6)</a:t>
            </a:r>
            <a:r>
              <a:rPr lang="kk-KZ" dirty="0" smtClean="0">
                <a:latin typeface="Times New Roman" pitchFamily="18" charset="0"/>
                <a:cs typeface="Times New Roman" pitchFamily="18" charset="0"/>
              </a:rPr>
              <a:t>жер телімін қолданып табуға болатын кіріс.</a:t>
            </a:r>
            <a:endParaRPr lang="ru-RU"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2"/>
          </p:nvPr>
        </p:nvSpPr>
        <p:spPr>
          <a:xfrm>
            <a:off x="714348" y="836712"/>
            <a:ext cx="2743200" cy="5449776"/>
          </a:xfrm>
        </p:spPr>
        <p:txBody>
          <a:bodyPr>
            <a:normAutofit lnSpcReduction="10000"/>
          </a:bodyPr>
          <a:lstStyle/>
          <a:p>
            <a:r>
              <a:rPr lang="kk-KZ" sz="2400" dirty="0" smtClean="0">
                <a:latin typeface="Times New Roman" pitchFamily="18" charset="0"/>
                <a:cs typeface="Times New Roman" pitchFamily="18" charset="0"/>
              </a:rPr>
              <a:t>Жерді бағалаудың халықаралық стандарттарында келесі тәсілдерді қолдану ұсынылады:</a:t>
            </a:r>
            <a:endParaRPr lang="en-US" sz="2400" dirty="0" smtClean="0">
              <a:latin typeface="Times New Roman" pitchFamily="18" charset="0"/>
              <a:cs typeface="Times New Roman" pitchFamily="18" charset="0"/>
            </a:endParaRPr>
          </a:p>
          <a:p>
            <a:pPr marL="342900" indent="-342900">
              <a:buAutoNum type="arabicParenR"/>
            </a:pPr>
            <a:r>
              <a:rPr lang="kk-KZ" sz="2000" dirty="0" smtClean="0">
                <a:latin typeface="Times New Roman" pitchFamily="18" charset="0"/>
                <a:cs typeface="Times New Roman" pitchFamily="18" charset="0"/>
              </a:rPr>
              <a:t>сатылымдарды салыстыру тәсілі;</a:t>
            </a:r>
            <a:endParaRPr lang="en-US" sz="2000" dirty="0" smtClean="0">
              <a:latin typeface="Times New Roman" pitchFamily="18" charset="0"/>
              <a:cs typeface="Times New Roman" pitchFamily="18" charset="0"/>
            </a:endParaRPr>
          </a:p>
          <a:p>
            <a:pPr marL="342900" indent="-342900">
              <a:buAutoNum type="arabicParenR"/>
            </a:pPr>
            <a:r>
              <a:rPr lang="kk-KZ" sz="2000" dirty="0" smtClean="0">
                <a:latin typeface="Times New Roman" pitchFamily="18" charset="0"/>
                <a:cs typeface="Times New Roman" pitchFamily="18" charset="0"/>
              </a:rPr>
              <a:t>орналастыру тәсілі;</a:t>
            </a:r>
            <a:endParaRPr lang="en-US" sz="2000" dirty="0" smtClean="0">
              <a:latin typeface="Times New Roman" pitchFamily="18" charset="0"/>
              <a:cs typeface="Times New Roman" pitchFamily="18" charset="0"/>
            </a:endParaRPr>
          </a:p>
          <a:p>
            <a:pPr marL="342900" indent="-342900">
              <a:buAutoNum type="arabicParenR"/>
            </a:pPr>
            <a:r>
              <a:rPr lang="kk-KZ" sz="2000" dirty="0" smtClean="0">
                <a:latin typeface="Times New Roman" pitchFamily="18" charset="0"/>
                <a:cs typeface="Times New Roman" pitchFamily="18" charset="0"/>
              </a:rPr>
              <a:t> бөлу тәсілі;</a:t>
            </a:r>
            <a:endParaRPr lang="en-US" sz="2000" dirty="0" smtClean="0">
              <a:latin typeface="Times New Roman" pitchFamily="18" charset="0"/>
              <a:cs typeface="Times New Roman" pitchFamily="18" charset="0"/>
            </a:endParaRPr>
          </a:p>
          <a:p>
            <a:pPr marL="342900" indent="-342900">
              <a:buAutoNum type="arabicParenR"/>
            </a:pPr>
            <a:r>
              <a:rPr lang="kk-KZ" sz="2000" dirty="0" smtClean="0">
                <a:latin typeface="Times New Roman" pitchFamily="18" charset="0"/>
                <a:cs typeface="Times New Roman" pitchFamily="18" charset="0"/>
              </a:rPr>
              <a:t> жер рентасын капиталдандыру тәсілі;</a:t>
            </a:r>
            <a:endParaRPr lang="en-US" sz="2000" dirty="0" smtClean="0">
              <a:latin typeface="Times New Roman" pitchFamily="18" charset="0"/>
              <a:cs typeface="Times New Roman" pitchFamily="18" charset="0"/>
            </a:endParaRPr>
          </a:p>
          <a:p>
            <a:pPr marL="342900" indent="-342900">
              <a:buAutoNum type="arabicParenR"/>
            </a:pPr>
            <a:r>
              <a:rPr lang="kk-KZ" sz="2000" dirty="0" smtClean="0">
                <a:latin typeface="Times New Roman" pitchFamily="18" charset="0"/>
                <a:cs typeface="Times New Roman" pitchFamily="18" charset="0"/>
              </a:rPr>
              <a:t> қалдықты тәсіл</a:t>
            </a:r>
            <a:r>
              <a:rPr lang="en-US" sz="2000" dirty="0" smtClean="0">
                <a:latin typeface="Times New Roman" pitchFamily="18" charset="0"/>
                <a:cs typeface="Times New Roman" pitchFamily="18" charset="0"/>
              </a:rPr>
              <a:t>;</a:t>
            </a:r>
          </a:p>
          <a:p>
            <a:pPr marL="342900" indent="-342900">
              <a:buAutoNum type="arabicParenR"/>
            </a:pPr>
            <a:r>
              <a:rPr lang="kk-KZ" sz="2000" dirty="0" smtClean="0">
                <a:latin typeface="Times New Roman" pitchFamily="18" charset="0"/>
                <a:cs typeface="Times New Roman" pitchFamily="18" charset="0"/>
              </a:rPr>
              <a:t> жорамал пайдалану тәсіл.</a:t>
            </a:r>
            <a:endParaRPr lang="ru-RU" sz="2000" dirty="0">
              <a:latin typeface="Times New Roman" pitchFamily="18" charset="0"/>
              <a:cs typeface="Times New Roman" pitchFamily="18" charset="0"/>
            </a:endParaRPr>
          </a:p>
        </p:txBody>
      </p:sp>
      <p:pic>
        <p:nvPicPr>
          <p:cNvPr id="5" name="Содержимое 4" descr="sight_pic_big_2395.jpg"/>
          <p:cNvPicPr>
            <a:picLocks noGrp="1" noChangeAspect="1"/>
          </p:cNvPicPr>
          <p:nvPr>
            <p:ph sz="half" idx="1"/>
          </p:nvPr>
        </p:nvPicPr>
        <p:blipFill>
          <a:blip r:embed="rId2"/>
          <a:stretch>
            <a:fillRect/>
          </a:stretch>
        </p:blipFill>
        <p:spPr>
          <a:xfrm>
            <a:off x="3575050" y="1142985"/>
            <a:ext cx="5111750" cy="4523332"/>
          </a:xfr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sz="6000" dirty="0" smtClean="0">
                <a:latin typeface="Times New Roman" pitchFamily="18" charset="0"/>
                <a:cs typeface="Times New Roman" pitchFamily="18" charset="0"/>
              </a:rPr>
              <a:t>Назарларыңызға рахмет!!!</a:t>
            </a:r>
            <a:endParaRPr lang="ru-RU" sz="6000" dirty="0">
              <a:latin typeface="Times New Roman" pitchFamily="18" charset="0"/>
              <a:cs typeface="Times New Roman" pitchFamily="18" charset="0"/>
            </a:endParaRPr>
          </a:p>
        </p:txBody>
      </p:sp>
      <p:sp>
        <p:nvSpPr>
          <p:cNvPr id="3" name="Текст 2"/>
          <p:cNvSpPr>
            <a:spLocks noGrp="1"/>
          </p:cNvSpPr>
          <p:nvPr>
            <p:ph type="body" idx="1"/>
          </p:nvPr>
        </p:nvSpPr>
        <p:spPr/>
        <p:txBody>
          <a:bodyPr/>
          <a:lstStyle/>
          <a:p>
            <a:endParaRPr lang="ru-RU"/>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15</TotalTime>
  <Words>703</Words>
  <Application>Microsoft Office PowerPoint</Application>
  <PresentationFormat>Экран (4:3)</PresentationFormat>
  <Paragraphs>38</Paragraphs>
  <Slides>13</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13</vt:i4>
      </vt:variant>
    </vt:vector>
  </HeadingPairs>
  <TitlesOfParts>
    <vt:vector size="19" baseType="lpstr">
      <vt:lpstr>Arial</vt:lpstr>
      <vt:lpstr>Calibri</vt:lpstr>
      <vt:lpstr>Constantia</vt:lpstr>
      <vt:lpstr>Times New Roman</vt:lpstr>
      <vt:lpstr>Wingdings 2</vt:lpstr>
      <vt:lpstr>Поток</vt:lpstr>
      <vt:lpstr>Табиғи ресурстарды             экономикалық бағалау </vt:lpstr>
      <vt:lpstr>Жер ресурстарын экономикалық бағалау</vt:lpstr>
      <vt:lpstr>Жерді бағалау сфералары:</vt:lpstr>
      <vt:lpstr>Жердің тауар ретіндегі ерекшелігі</vt:lpstr>
      <vt:lpstr>Жердің құнын анықтаудың негізгі принциптері:</vt:lpstr>
      <vt:lpstr>Пайдалық принципі. </vt:lpstr>
      <vt:lpstr>Ұсыныс және сұраныс. </vt:lpstr>
      <vt:lpstr>Алмастыру принципі. </vt:lpstr>
      <vt:lpstr>Қалдық өнімділік принципі.</vt:lpstr>
      <vt:lpstr>Неғұрлым тиімді пайдалану принципі. </vt:lpstr>
      <vt:lpstr>Өзгеріс принципі. </vt:lpstr>
      <vt:lpstr>Презентация PowerPoint</vt:lpstr>
      <vt:lpstr>Назарларыңызға рахмет!!!</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Табиғи ресурстарды экономикалық бағалау </dc:title>
  <dc:creator>Шынар</dc:creator>
  <cp:lastModifiedBy>Пользователь Windows</cp:lastModifiedBy>
  <cp:revision>5</cp:revision>
  <dcterms:created xsi:type="dcterms:W3CDTF">2020-03-15T08:23:52Z</dcterms:created>
  <dcterms:modified xsi:type="dcterms:W3CDTF">2020-03-15T09:43:47Z</dcterms:modified>
</cp:coreProperties>
</file>